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</p:sldMasterIdLst>
  <p:sldIdLst>
    <p:sldId id="256" r:id="rId3"/>
    <p:sldId id="407" r:id="rId4"/>
    <p:sldId id="409" r:id="rId5"/>
    <p:sldId id="417" r:id="rId6"/>
    <p:sldId id="418" r:id="rId7"/>
    <p:sldId id="411" r:id="rId8"/>
    <p:sldId id="419" r:id="rId9"/>
    <p:sldId id="420" r:id="rId10"/>
    <p:sldId id="410" r:id="rId11"/>
    <p:sldId id="412" r:id="rId12"/>
    <p:sldId id="413" r:id="rId13"/>
    <p:sldId id="414" r:id="rId14"/>
    <p:sldId id="415" r:id="rId15"/>
    <p:sldId id="416" r:id="rId16"/>
    <p:sldId id="39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18"/>
    <p:restoredTop sz="94672"/>
  </p:normalViewPr>
  <p:slideViewPr>
    <p:cSldViewPr snapToGrid="0" snapToObjects="1">
      <p:cViewPr varScale="1">
        <p:scale>
          <a:sx n="119" d="100"/>
          <a:sy n="119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2.tiff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2802D-2D03-BE49-97AF-DE25499D6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3C79BB-C53F-454F-8922-2B2739189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4EF80-FE65-ED4F-9FE0-B09E92D1E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F942A-634C-BB40-9910-CBFA44068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42F66-DE68-D245-97C8-9A6FA1D0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65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86B8-FDC8-A24B-A420-9A3529038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81A36-D120-B846-BA83-5C4BFEA362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F6F14-E9DD-E146-A94A-4A7CA228F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70E94-9F94-1649-8FE1-5341BF855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F5164-23F2-A840-AE31-9813D2137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377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027D83-6F99-5343-9159-1F2E060A4D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7CEDD-89DF-CC43-9E60-8FC65D4CFA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E88CF-EA17-6D4E-A676-D0DD2AEEE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57EE-AA9E-7744-B121-837829395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05FA26-DD53-CA43-B54B-89E91BCD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18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80A359-2FB3-4847-9D97-3491754AA7F9}" type="datetimeFigureOut">
              <a:rPr lang="en-US"/>
              <a:pPr>
                <a:defRPr/>
              </a:pPr>
              <a:t>6/30/21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85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80746"/>
            <a:ext cx="10972800" cy="38454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28603A-2399-D64A-8203-C8F297F981E8}" type="datetimeFigureOut">
              <a:rPr lang="en-US"/>
              <a:pPr>
                <a:defRPr/>
              </a:pPr>
              <a:t>6/30/21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981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8075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71F39-3D09-F149-B1A1-DC2A7DB4A435}" type="datetimeFigureOut">
              <a:rPr lang="en-US"/>
              <a:pPr>
                <a:defRPr/>
              </a:pPr>
              <a:t>6/30/21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894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E7E973-E761-9943-801C-DE1E51E28431}" type="datetimeFigureOut">
              <a:rPr lang="en-US"/>
              <a:pPr>
                <a:defRPr/>
              </a:pPr>
              <a:t>6/30/21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57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867339"/>
            <a:ext cx="10972800" cy="10683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CE534-2B3A-FA4B-B87A-8AC244117610}" type="datetimeFigureOut">
              <a:rPr lang="en-US"/>
              <a:pPr>
                <a:defRPr/>
              </a:pPr>
              <a:t>6/30/21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83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CDFFB5-C0BC-DE4D-9A38-E0EE75FC9E15}" type="datetimeFigureOut">
              <a:rPr lang="en-US"/>
              <a:pPr>
                <a:defRPr/>
              </a:pPr>
              <a:t>6/30/21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258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2570F-F7E3-1F40-B6F3-59FE945D5A70}" type="datetimeFigureOut">
              <a:rPr lang="en-US"/>
              <a:pPr>
                <a:defRPr/>
              </a:pPr>
              <a:t>6/30/21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31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71E9B0-C3DF-544F-BB14-A487ECCC7F43}" type="datetimeFigureOut">
              <a:rPr lang="en-US"/>
              <a:pPr>
                <a:defRPr/>
              </a:pPr>
              <a:t>6/30/21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280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5C586-3F5F-8148-BB1F-499EF949B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2D30-D2E4-C24D-96F5-10BF4E042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C657D-8EE5-CB48-9FCB-F9F368C27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A4680-2FCD-2C45-88DD-58DC3F094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3DDA8-E64C-534E-9966-09CB65200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475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C4B1CF-5E0C-5D41-A3E2-D78942339385}" type="datetimeFigureOut">
              <a:rPr lang="en-US"/>
              <a:pPr>
                <a:defRPr/>
              </a:pPr>
              <a:t>6/30/21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682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BC5DAC-1A13-D34F-9418-D6257772B49C}" type="datetimeFigureOut">
              <a:rPr lang="en-US"/>
              <a:pPr>
                <a:defRPr/>
              </a:pPr>
              <a:t>6/30/21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4201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EC0D93-568E-6D41-8E6D-0963A71A503C}" type="datetimeFigureOut">
              <a:rPr lang="en-US"/>
              <a:pPr>
                <a:defRPr/>
              </a:pPr>
              <a:t>6/30/21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8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0776C-1D59-8049-88C7-A9CF31D46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8B2CAF-2FC3-CE40-AFEE-BB0B1776B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7856D-91AF-CD4F-BBB9-BB22C9E86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E3E7E-C490-8847-8BD6-E8FF92724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8B10A-A8F3-4D47-8A42-C63FD91ED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15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16C5A-058F-7443-BE51-F3484A7E1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365D3-EC68-114D-9B11-DAB294D6F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729DA-5D8F-0D4A-9476-2A4B45653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E80497-C1FE-D547-B571-D69E5741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48521-7F13-C445-8751-4E87C9A27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37EE6-7CA7-0E41-9D14-899502497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33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1FEF4-0D8E-DE46-AA71-05EE50ED0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D346F-A12C-C142-8A93-08AF8CD4F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45F87-A4D7-9343-A334-BB0CFE4C1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5EE44D-0A72-974F-A950-E6793FBEA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D733BD-E3C6-644A-BFEA-4784978800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82D901-6AD6-4A49-BB2B-6B6114E8D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8327C-C108-2948-9F3B-C5B7A290D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E731F0-A30E-CD44-8DE4-E4833756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82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B4FD0-E6C0-4B4E-9F81-15DB20837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13ED28-8A5F-F64A-8A93-8A03DD77C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B56722-EB54-8141-9FFB-B883395CC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943BF-772C-0847-97EA-D301AA577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16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AB0981-B3E8-BA40-99FE-EA2C2AD95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22584C-B9F3-5C46-B605-B2FB47395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E55008-FE08-E24B-9B3C-0A16B2CEE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9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7EC03-3651-D14B-AEAB-3A7133F5A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6D8CA-8B8C-944F-8C90-AE9CC8AC0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4B7D9-B6E8-714F-A4A5-B28D20D3F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B4357-3269-4248-AEAA-3609D1B5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07DF4-EB73-9348-BA24-2E62ACB54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FC95E-AF76-2F40-8E6E-10EEB82B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87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6BE1-1070-164D-B226-7BEB3337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FE752A-35DB-4244-957A-47F0C249B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A8CC6-3E86-9E4C-B828-E55B4933B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5BC1C-7B9D-C646-8E67-4C98CDDA9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9295E-F278-8441-AA89-1F2F8EB28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FDEB5-4B8E-1143-AC2B-DDB5F2941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45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2B010-5E9E-E240-BC91-7846D2B27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3D9EB-2FC9-1848-BCB3-4904198DC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44448-0A7D-184E-908E-72ADAF04E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C8CBE-5833-3E4A-B056-894CFF8CC29A}" type="datetimeFigureOut">
              <a:rPr lang="en-US" smtClean="0"/>
              <a:t>6/30/21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86183-444C-E749-AEE5-FEA7D7D6E2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18D00-42C1-B442-BC2B-ECBBCB6471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51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3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0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C944504B-B211-B34D-97AF-78446C71FCDD}" type="datetimeFigureOut">
              <a:rPr lang="en-US" smtClean="0"/>
              <a:pPr>
                <a:defRPr/>
              </a:pPr>
              <a:t>6/30/21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292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32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609585" rtl="0" eaLnBrk="1" fontAlgn="base" hangingPunct="1">
        <a:spcBef>
          <a:spcPct val="0"/>
        </a:spcBef>
        <a:spcAft>
          <a:spcPct val="0"/>
        </a:spcAft>
        <a:defRPr sz="4267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67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333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8C24-8575-8644-833E-593D27AC5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NE 591: Advanced Reactor Materials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87F49-5DA5-4E46-B793-DAB018625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2021</a:t>
            </a:r>
          </a:p>
          <a:p>
            <a:r>
              <a:rPr lang="en-US" dirty="0"/>
              <a:t>Dr. Benjamin Beeler</a:t>
            </a:r>
          </a:p>
        </p:txBody>
      </p:sp>
    </p:spTree>
    <p:extLst>
      <p:ext uri="{BB962C8B-B14F-4D97-AF65-F5344CB8AC3E}">
        <p14:creationId xmlns:p14="http://schemas.microsoft.com/office/powerpoint/2010/main" val="3005064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Soret</a:t>
            </a:r>
            <a:r>
              <a:rPr lang="en-US" dirty="0"/>
              <a:t> Diffusion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r>
              <a:rPr lang="en-US" sz="2400" dirty="0" err="1">
                <a:latin typeface="Rockwell" panose="02060603020205020403" pitchFamily="18" charset="77"/>
              </a:rPr>
              <a:t>Soret</a:t>
            </a:r>
            <a:r>
              <a:rPr lang="en-US" sz="2400" dirty="0">
                <a:latin typeface="Rockwell" panose="02060603020205020403" pitchFamily="18" charset="77"/>
              </a:rPr>
              <a:t> effect is a phenomenon observed in mixtures of mobile particles where the different particle types exhibit different responses to the force of a temperature gradient</a:t>
            </a:r>
          </a:p>
          <a:p>
            <a:r>
              <a:rPr lang="en-US" sz="2400" dirty="0">
                <a:latin typeface="Rockwell" panose="02060603020205020403" pitchFamily="18" charset="77"/>
              </a:rPr>
              <a:t>The mass flux of </a:t>
            </a:r>
            <a:r>
              <a:rPr lang="en-US" sz="2400" dirty="0" err="1">
                <a:latin typeface="Rockwell" panose="02060603020205020403" pitchFamily="18" charset="77"/>
              </a:rPr>
              <a:t>ith</a:t>
            </a:r>
            <a:r>
              <a:rPr lang="en-US" sz="2400" dirty="0">
                <a:latin typeface="Rockwell" panose="02060603020205020403" pitchFamily="18" charset="77"/>
              </a:rPr>
              <a:t> component in a p components mixture can be written as</a:t>
            </a:r>
          </a:p>
          <a:p>
            <a:pPr marL="0" indent="0">
              <a:buNone/>
            </a:pPr>
            <a:endParaRPr lang="en-US" sz="2400" dirty="0">
              <a:latin typeface="Rockwell" panose="02060603020205020403" pitchFamily="18" charset="77"/>
            </a:endParaRPr>
          </a:p>
          <a:p>
            <a:r>
              <a:rPr lang="el-GR" sz="2400" i="1" dirty="0"/>
              <a:t>ρ</a:t>
            </a:r>
            <a:r>
              <a:rPr lang="en-US" sz="2400" i="1" baseline="-25000" dirty="0">
                <a:latin typeface="Rockwell" panose="02060603020205020403" pitchFamily="18" charset="77"/>
              </a:rPr>
              <a:t>o</a:t>
            </a:r>
            <a:r>
              <a:rPr lang="en-US" sz="2400" dirty="0">
                <a:latin typeface="Rockwell" panose="02060603020205020403" pitchFamily="18" charset="77"/>
              </a:rPr>
              <a:t> is the specific mass or density, </a:t>
            </a:r>
            <a:r>
              <a:rPr lang="en-US" sz="2400" i="1" dirty="0">
                <a:latin typeface="Rockwell" panose="02060603020205020403" pitchFamily="18" charset="77"/>
              </a:rPr>
              <a:t>c</a:t>
            </a:r>
            <a:r>
              <a:rPr lang="en-US" sz="2400" i="1" baseline="-25000" dirty="0">
                <a:latin typeface="Rockwell" panose="02060603020205020403" pitchFamily="18" charset="77"/>
              </a:rPr>
              <a:t>i</a:t>
            </a:r>
            <a:r>
              <a:rPr lang="en-US" sz="2400" dirty="0">
                <a:latin typeface="Rockwell" panose="02060603020205020403" pitchFamily="18" charset="77"/>
              </a:rPr>
              <a:t> is the mass fraction of the reference component with initial value equal to </a:t>
            </a:r>
            <a:r>
              <a:rPr lang="en-US" sz="2400" i="1" dirty="0" err="1">
                <a:latin typeface="Rockwell" panose="02060603020205020403" pitchFamily="18" charset="77"/>
              </a:rPr>
              <a:t>c</a:t>
            </a:r>
            <a:r>
              <a:rPr lang="en-US" sz="2400" i="1" baseline="-25000" dirty="0" err="1">
                <a:latin typeface="Rockwell" panose="02060603020205020403" pitchFamily="18" charset="77"/>
              </a:rPr>
              <a:t>io</a:t>
            </a:r>
            <a:r>
              <a:rPr lang="en-US" sz="2400" dirty="0">
                <a:latin typeface="Rockwell" panose="02060603020205020403" pitchFamily="18" charset="77"/>
              </a:rPr>
              <a:t>, </a:t>
            </a:r>
            <a:r>
              <a:rPr lang="en-US" sz="2400" i="1" dirty="0" err="1">
                <a:latin typeface="Rockwell" panose="02060603020205020403" pitchFamily="18" charset="77"/>
              </a:rPr>
              <a:t>D</a:t>
            </a:r>
            <a:r>
              <a:rPr lang="en-US" sz="2400" i="1" baseline="-25000" dirty="0" err="1">
                <a:latin typeface="Rockwell" panose="02060603020205020403" pitchFamily="18" charset="77"/>
              </a:rPr>
              <a:t>ik</a:t>
            </a:r>
            <a:r>
              <a:rPr lang="en-US" sz="2400" dirty="0">
                <a:latin typeface="Rockwell" panose="02060603020205020403" pitchFamily="18" charset="77"/>
              </a:rPr>
              <a:t> is the isothermal molecular diffusion coefficient, </a:t>
            </a:r>
            <a:r>
              <a:rPr lang="en-US" sz="2400" i="1" dirty="0" err="1">
                <a:latin typeface="Rockwell" panose="02060603020205020403" pitchFamily="18" charset="77"/>
              </a:rPr>
              <a:t>D</a:t>
            </a:r>
            <a:r>
              <a:rPr lang="en-US" sz="2400" i="1" baseline="-25000" dirty="0" err="1">
                <a:latin typeface="Rockwell" panose="02060603020205020403" pitchFamily="18" charset="77"/>
              </a:rPr>
              <a:t>Ti</a:t>
            </a:r>
            <a:r>
              <a:rPr lang="en-US" sz="2400" dirty="0">
                <a:latin typeface="Rockwell" panose="02060603020205020403" pitchFamily="18" charset="77"/>
              </a:rPr>
              <a:t> is the </a:t>
            </a:r>
            <a:r>
              <a:rPr lang="en-US" sz="2400" dirty="0" err="1">
                <a:latin typeface="Rockwell" panose="02060603020205020403" pitchFamily="18" charset="77"/>
              </a:rPr>
              <a:t>thermodiffusion</a:t>
            </a:r>
            <a:r>
              <a:rPr lang="en-US" sz="2400" dirty="0">
                <a:latin typeface="Rockwell" panose="02060603020205020403" pitchFamily="18" charset="77"/>
              </a:rPr>
              <a:t> coefficient and ∇ci is the gradient of mass fraction induced by temperature gradient of ∇T</a:t>
            </a:r>
            <a:br>
              <a:rPr lang="en-US" sz="2400" dirty="0">
                <a:latin typeface="Rockwell" panose="02060603020205020403" pitchFamily="18" charset="77"/>
              </a:rPr>
            </a:br>
            <a:endParaRPr lang="en-US" sz="2400" dirty="0">
              <a:latin typeface="Rockwell" panose="02060603020205020403" pitchFamily="18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454DB0-4616-014D-BD15-F86EE66EB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450" y="3634582"/>
            <a:ext cx="47371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398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218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77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55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94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FF56A-496A-2047-ADE5-CCF8BA98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67231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47CF-EAEA-5F40-93E5-30922295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Sodium Cooled fast reactors</a:t>
            </a:r>
          </a:p>
        </p:txBody>
      </p:sp>
    </p:spTree>
    <p:extLst>
      <p:ext uri="{BB962C8B-B14F-4D97-AF65-F5344CB8AC3E}">
        <p14:creationId xmlns:p14="http://schemas.microsoft.com/office/powerpoint/2010/main" val="3529022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Sodium Cooled Fast Reactors (SFRs)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5844988" cy="4157664"/>
          </a:xfrm>
        </p:spPr>
        <p:txBody>
          <a:bodyPr/>
          <a:lstStyle/>
          <a:p>
            <a:r>
              <a:rPr lang="en-US" sz="2000" dirty="0"/>
              <a:t>Two main families:</a:t>
            </a:r>
          </a:p>
          <a:p>
            <a:pPr lvl="1"/>
            <a:r>
              <a:rPr lang="en-US" sz="2000" dirty="0"/>
              <a:t>Liquid metal cooled reactor, which utilizes MOX fuel</a:t>
            </a:r>
          </a:p>
          <a:p>
            <a:pPr lvl="1"/>
            <a:r>
              <a:rPr lang="en-US" sz="2000" dirty="0"/>
              <a:t>Integral fast reactor, which utilizes metallic fuel</a:t>
            </a:r>
          </a:p>
          <a:p>
            <a:r>
              <a:rPr lang="en-US" sz="2000" dirty="0"/>
              <a:t>SFRs are designed for management of high-level wastes and, in particular, management of plutonium and other actinides  </a:t>
            </a:r>
          </a:p>
          <a:p>
            <a:r>
              <a:rPr lang="en-US" sz="2000" dirty="0"/>
              <a:t>Important safety features of the system include a long thermal response time, a large margin to coolant boiling, a primary system that operates near atmospheric pressure, etc.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7270C3-163E-784D-852E-3DD8F803A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5960" y="2125664"/>
            <a:ext cx="5295424" cy="379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61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DED94-EA4D-C249-A96C-F7A6D0740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SFRs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F8467-3332-494B-92E8-9DADD1011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80746"/>
            <a:ext cx="4368196" cy="3845418"/>
          </a:xfrm>
        </p:spPr>
        <p:txBody>
          <a:bodyPr/>
          <a:lstStyle/>
          <a:p>
            <a:r>
              <a:rPr lang="en-US" sz="1800" dirty="0"/>
              <a:t>Pool vs Loop</a:t>
            </a:r>
          </a:p>
          <a:p>
            <a:pPr lvl="1"/>
            <a:r>
              <a:rPr lang="en-US" sz="1800" dirty="0"/>
              <a:t>In the pool type, the primary coolant is entirely contained in the main reactor vessel, which therefore includes not only the reactor core but also a heat exchanger (US EBR-2, French </a:t>
            </a:r>
            <a:r>
              <a:rPr lang="en-US" sz="1800" dirty="0" err="1"/>
              <a:t>Phénix</a:t>
            </a:r>
            <a:r>
              <a:rPr lang="en-US" sz="1800" dirty="0"/>
              <a:t>)</a:t>
            </a:r>
          </a:p>
          <a:p>
            <a:pPr lvl="1"/>
            <a:r>
              <a:rPr lang="en-US" sz="1800" dirty="0"/>
              <a:t>In the loop type, the heat exchangers are external to the reactor tank (French </a:t>
            </a:r>
            <a:r>
              <a:rPr lang="en-US" sz="1800" dirty="0" err="1"/>
              <a:t>Rapsodie</a:t>
            </a:r>
            <a:r>
              <a:rPr lang="en-US" sz="1800" dirty="0"/>
              <a:t>, British Prototype Fast Reactor)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E30D73-86AC-9F4F-8E01-EBFA86C19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7796" y="2375951"/>
            <a:ext cx="6880716" cy="345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35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66448-6D78-8346-95C2-D8DBCED0A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SFRs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A0A69-7234-F141-A2A7-6519418EB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Benefits of liquid metal coolants:</a:t>
            </a:r>
          </a:p>
          <a:p>
            <a:pPr lvl="1"/>
            <a:r>
              <a:rPr lang="en-US" sz="2100" dirty="0"/>
              <a:t>metals atoms are weak neutron moderators, allowing for fast neutron spectrum</a:t>
            </a:r>
          </a:p>
          <a:p>
            <a:pPr lvl="1"/>
            <a:r>
              <a:rPr lang="en-US" sz="2100" dirty="0"/>
              <a:t>sodium melts at 371K and boils at 1156K, a total temperature range of 785K between solid and gas states, whereas water is only 100K at atmospheric pressure</a:t>
            </a:r>
          </a:p>
          <a:p>
            <a:pPr lvl="1"/>
            <a:r>
              <a:rPr lang="en-US" sz="2100" dirty="0"/>
              <a:t>boiling temperature is well above operational temperatures</a:t>
            </a:r>
          </a:p>
          <a:p>
            <a:pPr lvl="1"/>
            <a:r>
              <a:rPr lang="en-US" sz="2100" dirty="0"/>
              <a:t>sodium is non-corrosive</a:t>
            </a:r>
          </a:p>
          <a:p>
            <a:pPr lvl="1"/>
            <a:r>
              <a:rPr lang="en-US" sz="2100" dirty="0"/>
              <a:t>sodium has higher thermal conductivity than water</a:t>
            </a:r>
          </a:p>
          <a:p>
            <a:r>
              <a:rPr lang="en-US" sz="2100" dirty="0"/>
              <a:t>Drawbacks:</a:t>
            </a:r>
          </a:p>
          <a:p>
            <a:pPr lvl="1"/>
            <a:r>
              <a:rPr lang="en-US" sz="2100" dirty="0"/>
              <a:t>sodium catches on fire in air, reacting with water to form hydrogen gas</a:t>
            </a:r>
          </a:p>
          <a:p>
            <a:pPr lvl="1"/>
            <a:r>
              <a:rPr lang="en-US" sz="2100" dirty="0"/>
              <a:t>requires special precautions to prevent and suppress fires and limit sodium leaks</a:t>
            </a:r>
          </a:p>
        </p:txBody>
      </p:sp>
    </p:spTree>
    <p:extLst>
      <p:ext uri="{BB962C8B-B14F-4D97-AF65-F5344CB8AC3E}">
        <p14:creationId xmlns:p14="http://schemas.microsoft.com/office/powerpoint/2010/main" val="500241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Oxide (MOX) Fuel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>
            <a:normAutofit/>
          </a:bodyPr>
          <a:lstStyle/>
          <a:p>
            <a:r>
              <a:rPr lang="en-US" sz="2400" dirty="0"/>
              <a:t>Introduction</a:t>
            </a:r>
          </a:p>
          <a:p>
            <a:r>
              <a:rPr lang="en-US" sz="2400" dirty="0"/>
              <a:t>Fuel Restructuring</a:t>
            </a:r>
          </a:p>
          <a:p>
            <a:r>
              <a:rPr lang="en-US" sz="2400" dirty="0"/>
              <a:t>Constituent Redistribution</a:t>
            </a:r>
          </a:p>
          <a:p>
            <a:r>
              <a:rPr lang="en-US" sz="2400" dirty="0"/>
              <a:t>Geometrical Evolution</a:t>
            </a:r>
          </a:p>
          <a:p>
            <a:r>
              <a:rPr lang="en-US" sz="2400" dirty="0"/>
              <a:t>Evolution of O/M ratio</a:t>
            </a:r>
          </a:p>
          <a:p>
            <a:r>
              <a:rPr lang="en-US" sz="2400" dirty="0"/>
              <a:t>Migration of Fission Products</a:t>
            </a:r>
          </a:p>
          <a:p>
            <a:r>
              <a:rPr lang="en-US" sz="2400" dirty="0"/>
              <a:t>Fission Gas Release</a:t>
            </a:r>
          </a:p>
          <a:p>
            <a:r>
              <a:rPr lang="en-US" sz="2400" dirty="0"/>
              <a:t>Life Limiting Phenomena</a:t>
            </a:r>
          </a:p>
        </p:txBody>
      </p:sp>
    </p:spTree>
    <p:extLst>
      <p:ext uri="{BB962C8B-B14F-4D97-AF65-F5344CB8AC3E}">
        <p14:creationId xmlns:p14="http://schemas.microsoft.com/office/powerpoint/2010/main" val="499960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9D8F0-6373-E345-8C4D-00903DBA0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MOX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6B378-35F8-3242-BD7F-AA5805B45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80746"/>
            <a:ext cx="5586805" cy="3845418"/>
          </a:xfrm>
        </p:spPr>
        <p:txBody>
          <a:bodyPr>
            <a:noAutofit/>
          </a:bodyPr>
          <a:lstStyle/>
          <a:p>
            <a:r>
              <a:rPr lang="en-US" sz="2200" dirty="0"/>
              <a:t>Despite some disadvantages, such as its low U density, poor thermal conductivity, and its chemical reaction with sodium, MOX fuel (</a:t>
            </a:r>
            <a:r>
              <a:rPr lang="en-US" sz="2200" dirty="0" err="1"/>
              <a:t>U,Pu</a:t>
            </a:r>
            <a:r>
              <a:rPr lang="en-US" sz="2200" dirty="0"/>
              <a:t>)O2 is the fuel that has been used most in fast reactors</a:t>
            </a:r>
          </a:p>
          <a:p>
            <a:r>
              <a:rPr lang="en-US" sz="2200" dirty="0"/>
              <a:t>In order to avoid the dramatic swelling of metallic fuels, MOX fuels were explored in fast reactors</a:t>
            </a:r>
          </a:p>
          <a:p>
            <a:r>
              <a:rPr lang="en-US" sz="2200" dirty="0"/>
              <a:t>Behavior was observed to be satisfactory and was relatively widely implemented in SFRs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F089BA-F450-2445-8287-FAB6FE8B8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7619" y="1968500"/>
            <a:ext cx="5553507" cy="455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21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7DBA4-AD89-0346-B452-4E89E19E6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06F90-5608-1540-8FED-AC405B45E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80746"/>
            <a:ext cx="6146202" cy="3845418"/>
          </a:xfrm>
        </p:spPr>
        <p:txBody>
          <a:bodyPr/>
          <a:lstStyle/>
          <a:p>
            <a:r>
              <a:rPr lang="en-US" dirty="0"/>
              <a:t>The fuel pin 2–3m long, 5–10mm diameter, clad in a steel tube 0.4–0.6mm thick closed in both ends by welded plugs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848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Metal Fuel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r>
              <a:rPr lang="en-US" sz="2400" dirty="0"/>
              <a:t>Introduction</a:t>
            </a:r>
          </a:p>
          <a:p>
            <a:r>
              <a:rPr lang="en-US" sz="2400" dirty="0"/>
              <a:t>Fabrication</a:t>
            </a:r>
          </a:p>
          <a:p>
            <a:r>
              <a:rPr lang="en-US" sz="2400" dirty="0"/>
              <a:t>Constituent Redistribution</a:t>
            </a:r>
          </a:p>
          <a:p>
            <a:r>
              <a:rPr lang="en-US" sz="2400" dirty="0"/>
              <a:t>Swelling and Fission Gas Release</a:t>
            </a:r>
          </a:p>
          <a:p>
            <a:r>
              <a:rPr lang="en-US" sz="2400" dirty="0"/>
              <a:t>FCMI</a:t>
            </a:r>
          </a:p>
          <a:p>
            <a:r>
              <a:rPr lang="en-US" sz="2400" dirty="0"/>
              <a:t>FCCI</a:t>
            </a:r>
          </a:p>
          <a:p>
            <a:r>
              <a:rPr lang="en-US" sz="2400" dirty="0"/>
              <a:t>Fission Product Behavior</a:t>
            </a:r>
          </a:p>
          <a:p>
            <a:r>
              <a:rPr lang="en-US" sz="2400" dirty="0"/>
              <a:t>Factors Controlling Fuel Lifetime</a:t>
            </a:r>
          </a:p>
        </p:txBody>
      </p:sp>
    </p:spTree>
    <p:extLst>
      <p:ext uri="{BB962C8B-B14F-4D97-AF65-F5344CB8AC3E}">
        <p14:creationId xmlns:p14="http://schemas.microsoft.com/office/powerpoint/2010/main" val="290036222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26648</TotalTime>
  <Words>519</Words>
  <Application>Microsoft Macintosh PowerPoint</Application>
  <PresentationFormat>Widescreen</PresentationFormat>
  <Paragraphs>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ＭＳ Ｐゴシック</vt:lpstr>
      <vt:lpstr>Arial</vt:lpstr>
      <vt:lpstr>Calibri</vt:lpstr>
      <vt:lpstr>Calibri Light</vt:lpstr>
      <vt:lpstr>Rockwell</vt:lpstr>
      <vt:lpstr>Custom Design</vt:lpstr>
      <vt:lpstr>1_NCStateU-horizontal-left-logo</vt:lpstr>
      <vt:lpstr>NE 591: Advanced Reactor Materials</vt:lpstr>
      <vt:lpstr>Sodium Cooled fast reactors</vt:lpstr>
      <vt:lpstr>Sodium Cooled Fast Reactors (SFRs)</vt:lpstr>
      <vt:lpstr>SFRs</vt:lpstr>
      <vt:lpstr>SFRs</vt:lpstr>
      <vt:lpstr>Mixed Oxide (MOX) Fuel</vt:lpstr>
      <vt:lpstr>MOX Introduction</vt:lpstr>
      <vt:lpstr>Geometry</vt:lpstr>
      <vt:lpstr>Metal Fuel</vt:lpstr>
      <vt:lpstr>Soret Diffusion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Fabrication</dc:title>
  <dc:creator>Ben Beeler</dc:creator>
  <cp:lastModifiedBy>Benjamin W. Beeler</cp:lastModifiedBy>
  <cp:revision>63</cp:revision>
  <dcterms:created xsi:type="dcterms:W3CDTF">2019-12-09T16:44:02Z</dcterms:created>
  <dcterms:modified xsi:type="dcterms:W3CDTF">2021-06-30T18:31:53Z</dcterms:modified>
</cp:coreProperties>
</file>

<file path=docProps/thumbnail.jpeg>
</file>